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9" r:id="rId2"/>
    <p:sldId id="257" r:id="rId3"/>
    <p:sldId id="260" r:id="rId4"/>
    <p:sldId id="261" r:id="rId5"/>
    <p:sldId id="262" r:id="rId6"/>
    <p:sldId id="263" r:id="rId7"/>
    <p:sldId id="264" r:id="rId8"/>
    <p:sldId id="265" r:id="rId9"/>
    <p:sldId id="266" r:id="rId10"/>
    <p:sldId id="267" r:id="rId11"/>
    <p:sldId id="268"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74"/>
  </p:normalViewPr>
  <p:slideViewPr>
    <p:cSldViewPr snapToGrid="0" snapToObjects="1">
      <p:cViewPr varScale="1">
        <p:scale>
          <a:sx n="76" d="100"/>
          <a:sy n="76" d="100"/>
        </p:scale>
        <p:origin x="69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A2EC2ED7-92BE-264C-AB12-99633BCF8AD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8E85900A-E499-3C48-A0D3-2F1029F584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5703A2-E0A6-3C41-B4DE-0EDF76CCCC08}" type="datetimeFigureOut">
              <a:rPr lang="it-IT" smtClean="0"/>
              <a:t>26/05/2020</a:t>
            </a:fld>
            <a:endParaRPr lang="it-IT"/>
          </a:p>
        </p:txBody>
      </p:sp>
      <p:sp>
        <p:nvSpPr>
          <p:cNvPr id="4" name="Segnaposto piè di pagina 3">
            <a:extLst>
              <a:ext uri="{FF2B5EF4-FFF2-40B4-BE49-F238E27FC236}">
                <a16:creationId xmlns:a16="http://schemas.microsoft.com/office/drawing/2014/main" id="{FF779A3F-3D29-1943-99A3-272082C488F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D6BE5CB7-F12E-E548-9ED4-B7C6ED672BE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0F54D1C-476C-A04F-A4A3-846175A7546A}" type="slidenum">
              <a:rPr lang="it-IT" smtClean="0"/>
              <a:t>‹#›</a:t>
            </a:fld>
            <a:endParaRPr lang="it-IT"/>
          </a:p>
        </p:txBody>
      </p:sp>
    </p:spTree>
    <p:extLst>
      <p:ext uri="{BB962C8B-B14F-4D97-AF65-F5344CB8AC3E}">
        <p14:creationId xmlns:p14="http://schemas.microsoft.com/office/powerpoint/2010/main" val="271900024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9B7D45-BB17-6542-ABFD-B24F7168D9A9}" type="datetimeFigureOut">
              <a:rPr lang="it-IT" smtClean="0"/>
              <a:t>26/05/2020</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BD5DFE-03AB-1845-A7B5-AC1A9E889711}" type="slidenum">
              <a:rPr lang="it-IT" smtClean="0"/>
              <a:t>‹#›</a:t>
            </a:fld>
            <a:endParaRPr lang="it-IT"/>
          </a:p>
        </p:txBody>
      </p:sp>
    </p:spTree>
    <p:extLst>
      <p:ext uri="{BB962C8B-B14F-4D97-AF65-F5344CB8AC3E}">
        <p14:creationId xmlns:p14="http://schemas.microsoft.com/office/powerpoint/2010/main" val="3163043811"/>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A17B07-E3E1-244B-92DD-2A42322A59B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BC8DA787-665B-3F4D-ACC9-98F2AA25C8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844CB1A-EEDB-EA4C-8DBE-7BD5395ABBBE}"/>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5" name="Segnaposto piè di pagina 4">
            <a:extLst>
              <a:ext uri="{FF2B5EF4-FFF2-40B4-BE49-F238E27FC236}">
                <a16:creationId xmlns:a16="http://schemas.microsoft.com/office/drawing/2014/main" id="{A9A03038-7053-F241-8C44-77C054C3F4F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6BBEB1-31F6-3443-B665-34F15A988843}"/>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2560914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35DCC6-A17C-4142-9100-4AF4F16AA8AE}"/>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D412C83-48D5-2140-A0EA-8E6AFAD09143}"/>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35DA1E47-6558-6540-A558-3829067202DD}"/>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5" name="Segnaposto piè di pagina 4">
            <a:extLst>
              <a:ext uri="{FF2B5EF4-FFF2-40B4-BE49-F238E27FC236}">
                <a16:creationId xmlns:a16="http://schemas.microsoft.com/office/drawing/2014/main" id="{FF624661-E30D-0242-A2DF-6598431A561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6AE287B-6AE6-C941-89D1-AFE12FB8073C}"/>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360817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7577394-2DF1-3D40-8902-9F0AAF193CC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BD8AB88-B75D-6F4C-84D0-DDADECAC8942}"/>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C6669133-C9AF-A546-B18A-533135CCCE94}"/>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5" name="Segnaposto piè di pagina 4">
            <a:extLst>
              <a:ext uri="{FF2B5EF4-FFF2-40B4-BE49-F238E27FC236}">
                <a16:creationId xmlns:a16="http://schemas.microsoft.com/office/drawing/2014/main" id="{498A0511-609F-A84E-AA02-71D6F56DAF0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D53E97C-A5A1-5C4B-8EA7-52B0974F3BF8}"/>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278679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4D6CFF-4DDC-8F4C-8B80-E381977420E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D4E281A-35CD-DD42-B4A1-2BD20D834F24}"/>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D31FF298-BA20-9E45-8BD7-FAF29714D25F}"/>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5" name="Segnaposto piè di pagina 4">
            <a:extLst>
              <a:ext uri="{FF2B5EF4-FFF2-40B4-BE49-F238E27FC236}">
                <a16:creationId xmlns:a16="http://schemas.microsoft.com/office/drawing/2014/main" id="{C7B533D7-94EF-5B4B-A9FF-A536461AC91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50E8359-A85E-A94F-9B84-44A777EC5339}"/>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988000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1FD553-E709-3F42-858E-67784B7ED89A}"/>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838865F-B0ED-ED40-B044-CA033EE6E0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3B594324-7267-1041-986A-4A3A5E92417D}"/>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5" name="Segnaposto piè di pagina 4">
            <a:extLst>
              <a:ext uri="{FF2B5EF4-FFF2-40B4-BE49-F238E27FC236}">
                <a16:creationId xmlns:a16="http://schemas.microsoft.com/office/drawing/2014/main" id="{DD7E2B9F-12DC-CB4D-BE48-5383405D0FB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9BC0755-9EFE-9940-B786-FEF1A581A5D0}"/>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1533729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9F1D20-5081-804E-A13E-09BEFD232C9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6E575B9-AD1C-8E43-95FA-3A03833154FF}"/>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5993142F-66A3-014D-89B1-D1CF048BE068}"/>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A8AA7823-72CC-3B4D-AD85-27A5E257B3E2}"/>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6" name="Segnaposto piè di pagina 5">
            <a:extLst>
              <a:ext uri="{FF2B5EF4-FFF2-40B4-BE49-F238E27FC236}">
                <a16:creationId xmlns:a16="http://schemas.microsoft.com/office/drawing/2014/main" id="{F763BA95-A8EF-0042-BFF1-6CA80F48446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491C528-4F36-7046-BDAC-0C7994DCB561}"/>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399049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CC0FC1-A0D0-1A48-ADB3-69572328195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4801705-7308-F946-8B41-24DB825684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3371D5DF-ED4A-FE46-BF54-E6F3C642F771}"/>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1655C1A0-44F0-3A4E-9B73-AC05C3B070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9ECF65D7-4F98-E14D-9547-BE15AD46CDA0}"/>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7FE4E615-84B2-144D-99C5-B18A57C972EB}"/>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8" name="Segnaposto piè di pagina 7">
            <a:extLst>
              <a:ext uri="{FF2B5EF4-FFF2-40B4-BE49-F238E27FC236}">
                <a16:creationId xmlns:a16="http://schemas.microsoft.com/office/drawing/2014/main" id="{916D80EA-BC21-9E47-811C-AC001882075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C011BF9-DE91-8040-A9E4-1839B30353B8}"/>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1815129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02DFA6-A79F-5344-AEC3-4882091E529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DE2078D-CC71-4540-BD86-3837665F635A}"/>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4" name="Segnaposto piè di pagina 3">
            <a:extLst>
              <a:ext uri="{FF2B5EF4-FFF2-40B4-BE49-F238E27FC236}">
                <a16:creationId xmlns:a16="http://schemas.microsoft.com/office/drawing/2014/main" id="{7E11CF5F-4B34-5047-9FAA-F27B04E14C8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3B0AB4B-6232-BA44-A05C-1896BED1BDF2}"/>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4193828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9AF386C-B037-7C49-83D0-1C16B06C6AE9}"/>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3" name="Segnaposto piè di pagina 2">
            <a:extLst>
              <a:ext uri="{FF2B5EF4-FFF2-40B4-BE49-F238E27FC236}">
                <a16:creationId xmlns:a16="http://schemas.microsoft.com/office/drawing/2014/main" id="{7BBE3879-873B-AB42-AEFB-F0EE5C442B01}"/>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BF39C36C-0F62-8D43-B183-1B7E807F8EB7}"/>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877947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E74C33-536D-254A-A1AC-549A4DFD006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297B42A-34D0-DC4D-9D0F-9CF95215B5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08DF825D-6CB4-B440-B80D-05680C067C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F1B5EF4B-39B5-9E41-87D5-F57188161AB6}"/>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6" name="Segnaposto piè di pagina 5">
            <a:extLst>
              <a:ext uri="{FF2B5EF4-FFF2-40B4-BE49-F238E27FC236}">
                <a16:creationId xmlns:a16="http://schemas.microsoft.com/office/drawing/2014/main" id="{2380114A-EE77-414B-B194-C8060FA509F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E22681D-48DF-6749-AEB7-13C2E6F58504}"/>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2322967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6B371B-DDEC-194D-A125-83545D5E3AC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1AC1102A-59F2-2C41-BC71-7EE3C51E24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727189BE-8C14-5041-B971-84CFD64751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4D7D6CF6-7D3C-9D48-91F3-E9BF428754B6}"/>
              </a:ext>
            </a:extLst>
          </p:cNvPr>
          <p:cNvSpPr>
            <a:spLocks noGrp="1"/>
          </p:cNvSpPr>
          <p:nvPr>
            <p:ph type="dt" sz="half" idx="10"/>
          </p:nvPr>
        </p:nvSpPr>
        <p:spPr/>
        <p:txBody>
          <a:bodyPr/>
          <a:lstStyle/>
          <a:p>
            <a:fld id="{4C5C00A7-7547-2A4C-A75B-8D0B1ACC97CB}" type="datetimeFigureOut">
              <a:rPr lang="it-IT" smtClean="0"/>
              <a:t>26/05/2020</a:t>
            </a:fld>
            <a:endParaRPr lang="it-IT"/>
          </a:p>
        </p:txBody>
      </p:sp>
      <p:sp>
        <p:nvSpPr>
          <p:cNvPr id="6" name="Segnaposto piè di pagina 5">
            <a:extLst>
              <a:ext uri="{FF2B5EF4-FFF2-40B4-BE49-F238E27FC236}">
                <a16:creationId xmlns:a16="http://schemas.microsoft.com/office/drawing/2014/main" id="{5E24C34F-509D-9748-B294-CAE112C6B5C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EEFD2FD-7415-8C4F-B440-91976D8FEF02}"/>
              </a:ext>
            </a:extLst>
          </p:cNvPr>
          <p:cNvSpPr>
            <a:spLocks noGrp="1"/>
          </p:cNvSpPr>
          <p:nvPr>
            <p:ph type="sldNum" sz="quarter" idx="12"/>
          </p:nvPr>
        </p:nvSpPr>
        <p:spPr/>
        <p:txBody>
          <a:bodyPr/>
          <a:lstStyle/>
          <a:p>
            <a:fld id="{3AF2F2F5-6006-224B-8073-7C37D32103DC}" type="slidenum">
              <a:rPr lang="it-IT" smtClean="0"/>
              <a:t>‹#›</a:t>
            </a:fld>
            <a:endParaRPr lang="it-IT"/>
          </a:p>
        </p:txBody>
      </p:sp>
    </p:spTree>
    <p:extLst>
      <p:ext uri="{BB962C8B-B14F-4D97-AF65-F5344CB8AC3E}">
        <p14:creationId xmlns:p14="http://schemas.microsoft.com/office/powerpoint/2010/main" val="4225131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9A851D8-BD34-F846-AA46-B339CA5D27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4A1B52D-0FFD-1949-8FF9-FD69D515B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E25DAB01-5BD2-9E4B-ADBE-FE7B3C4102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5C00A7-7547-2A4C-A75B-8D0B1ACC97CB}" type="datetimeFigureOut">
              <a:rPr lang="it-IT" smtClean="0"/>
              <a:t>26/05/2020</a:t>
            </a:fld>
            <a:endParaRPr lang="it-IT"/>
          </a:p>
        </p:txBody>
      </p:sp>
      <p:sp>
        <p:nvSpPr>
          <p:cNvPr id="5" name="Segnaposto piè di pagina 4">
            <a:extLst>
              <a:ext uri="{FF2B5EF4-FFF2-40B4-BE49-F238E27FC236}">
                <a16:creationId xmlns:a16="http://schemas.microsoft.com/office/drawing/2014/main" id="{9A0E2AC4-96B5-C643-9332-4EC8019BF4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FB62EB17-8BE4-2446-B06E-490AD3D3B4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2F2F5-6006-224B-8073-7C37D32103DC}" type="slidenum">
              <a:rPr lang="it-IT" smtClean="0"/>
              <a:t>‹#›</a:t>
            </a:fld>
            <a:endParaRPr lang="it-IT"/>
          </a:p>
        </p:txBody>
      </p:sp>
    </p:spTree>
    <p:extLst>
      <p:ext uri="{BB962C8B-B14F-4D97-AF65-F5344CB8AC3E}">
        <p14:creationId xmlns:p14="http://schemas.microsoft.com/office/powerpoint/2010/main" val="3003540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805675" y="4201298"/>
            <a:ext cx="6580650" cy="461665"/>
          </a:xfrm>
          <a:prstGeom prst="rect">
            <a:avLst/>
          </a:prstGeom>
          <a:noFill/>
        </p:spPr>
        <p:txBody>
          <a:bodyPr wrap="square" rtlCol="0">
            <a:spAutoFit/>
          </a:bodyPr>
          <a:lstStyle/>
          <a:p>
            <a:pPr algn="ctr"/>
            <a:r>
              <a:rPr lang="it-IT" sz="2400" b="1" dirty="0" err="1">
                <a:solidFill>
                  <a:srgbClr val="0D1C89"/>
                </a:solidFill>
              </a:rPr>
              <a:t>Adriatic-Ionian</a:t>
            </a:r>
            <a:r>
              <a:rPr lang="it-IT" sz="2400" b="1" dirty="0">
                <a:solidFill>
                  <a:srgbClr val="0D1C89"/>
                </a:solidFill>
              </a:rPr>
              <a:t> Network of Authentic </a:t>
            </a:r>
            <a:r>
              <a:rPr lang="it-IT" sz="2400" b="1" dirty="0" err="1">
                <a:solidFill>
                  <a:srgbClr val="0D1C89"/>
                </a:solidFill>
              </a:rPr>
              <a:t>Villages</a:t>
            </a:r>
            <a:endParaRPr lang="it-IT" sz="2400" b="1" dirty="0">
              <a:solidFill>
                <a:srgbClr val="0D1C89"/>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1</a:t>
            </a:fld>
            <a:endParaRPr lang="it-IT"/>
          </a:p>
        </p:txBody>
      </p:sp>
      <p:pic>
        <p:nvPicPr>
          <p:cNvPr id="1026" name="Picture 2"/>
          <p:cNvPicPr>
            <a:picLocks noChangeAspect="1" noChangeArrowheads="1"/>
          </p:cNvPicPr>
          <p:nvPr/>
        </p:nvPicPr>
        <p:blipFill>
          <a:blip r:embed="rId2">
            <a:lum contrast="10000"/>
          </a:blip>
          <a:srcRect/>
          <a:stretch>
            <a:fillRect/>
          </a:stretch>
        </p:blipFill>
        <p:spPr bwMode="auto">
          <a:xfrm>
            <a:off x="3874747" y="612307"/>
            <a:ext cx="4585515" cy="3071144"/>
          </a:xfrm>
          <a:prstGeom prst="rect">
            <a:avLst/>
          </a:prstGeom>
          <a:noFill/>
          <a:ln w="9525">
            <a:noFill/>
            <a:miter lim="800000"/>
            <a:headEnd/>
            <a:tailEnd/>
          </a:ln>
          <a:effectLst/>
        </p:spPr>
      </p:pic>
    </p:spTree>
    <p:extLst>
      <p:ext uri="{BB962C8B-B14F-4D97-AF65-F5344CB8AC3E}">
        <p14:creationId xmlns:p14="http://schemas.microsoft.com/office/powerpoint/2010/main" val="1314383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16881" y="840882"/>
            <a:ext cx="7590837" cy="4647426"/>
          </a:xfrm>
          <a:prstGeom prst="rect">
            <a:avLst/>
          </a:prstGeom>
          <a:noFill/>
        </p:spPr>
        <p:txBody>
          <a:bodyPr wrap="square" rtlCol="0">
            <a:spAutoFit/>
          </a:bodyPr>
          <a:lstStyle/>
          <a:p>
            <a:r>
              <a:rPr lang="en-US" dirty="0"/>
              <a:t> </a:t>
            </a:r>
            <a:endParaRPr lang="it-IT" dirty="0"/>
          </a:p>
          <a:p>
            <a:pPr algn="ctr"/>
            <a:r>
              <a:rPr lang="en-US" sz="2000" b="1" dirty="0">
                <a:solidFill>
                  <a:srgbClr val="FF0000"/>
                </a:solidFill>
              </a:rPr>
              <a:t>9. Criteria for choosing pilot areas</a:t>
            </a:r>
            <a:endParaRPr lang="it-IT" sz="2000" b="1" dirty="0">
              <a:solidFill>
                <a:srgbClr val="FF0000"/>
              </a:solidFill>
            </a:endParaRPr>
          </a:p>
          <a:p>
            <a:pPr algn="just"/>
            <a:r>
              <a:rPr lang="en-US" dirty="0"/>
              <a:t> </a:t>
            </a:r>
            <a:endParaRPr lang="it-IT" dirty="0"/>
          </a:p>
          <a:p>
            <a:pPr algn="just"/>
            <a:r>
              <a:rPr lang="en-US" sz="1600" dirty="0"/>
              <a:t>The pilot areas must be homogeneous, characterized by the presence of villages, small and medium-sized municipalities of up to 15,000 inhabitants, located in landscapes of great environmental importance (river and lake basins, mountain and hilly areas, rural areas) which often turn out to be in a condition of </a:t>
            </a:r>
            <a:r>
              <a:rPr lang="en-US" sz="1600" dirty="0" err="1"/>
              <a:t>peripherality</a:t>
            </a:r>
            <a:r>
              <a:rPr lang="en-US" sz="1600" dirty="0"/>
              <a:t> and marginality, in some cases at risk of depopulation and abandonment.</a:t>
            </a:r>
            <a:endParaRPr lang="it-IT" sz="1600" dirty="0"/>
          </a:p>
          <a:p>
            <a:pPr algn="just"/>
            <a:r>
              <a:rPr lang="en-US" sz="1600" dirty="0"/>
              <a:t> </a:t>
            </a:r>
            <a:endParaRPr lang="it-IT" sz="1600" dirty="0"/>
          </a:p>
          <a:p>
            <a:pPr algn="just"/>
            <a:r>
              <a:rPr lang="en-US" sz="1600" dirty="0"/>
              <a:t>The choice of the pilot areas must be made following the logical thread of the territorial contiguity with which to associate natural elements (for example river auctions or parts of them), or historical, cultural, and productive elements, which characterize them or may be able to characterize them if overall valued and made known to potential tourists.</a:t>
            </a:r>
            <a:endParaRPr lang="it-IT" sz="1600" dirty="0"/>
          </a:p>
          <a:p>
            <a:pPr algn="just"/>
            <a:r>
              <a:rPr lang="en-US" sz="1600" dirty="0"/>
              <a:t> </a:t>
            </a:r>
            <a:endParaRPr lang="it-IT" sz="1600" dirty="0"/>
          </a:p>
          <a:p>
            <a:pPr algn="just"/>
            <a:r>
              <a:rPr lang="en-US" sz="1600" dirty="0"/>
              <a:t>Given the presence of these villages, they must be areas that represent principals of social, cultural and environmental primary importance and safeguard a heritage of local identities, productive know-how and food and wine and craft traditions capable of activating models of sustainable development.</a:t>
            </a:r>
            <a:endParaRPr lang="it-IT" sz="1600" dirty="0"/>
          </a:p>
        </p:txBody>
      </p:sp>
      <p:sp>
        <p:nvSpPr>
          <p:cNvPr id="3" name="Segnaposto numero diapositiva 2"/>
          <p:cNvSpPr>
            <a:spLocks noGrp="1"/>
          </p:cNvSpPr>
          <p:nvPr>
            <p:ph type="sldNum" sz="quarter" idx="12"/>
          </p:nvPr>
        </p:nvSpPr>
        <p:spPr/>
        <p:txBody>
          <a:bodyPr/>
          <a:lstStyle/>
          <a:p>
            <a:fld id="{D4DF9F02-4B35-1E43-A9C6-C1E518951915}" type="slidenum">
              <a:rPr lang="it-IT" smtClean="0"/>
              <a:pPr/>
              <a:t>10</a:t>
            </a:fld>
            <a:endParaRPr lang="it-IT" dirty="0"/>
          </a:p>
        </p:txBody>
      </p:sp>
      <p:sp>
        <p:nvSpPr>
          <p:cNvPr id="5" name="CasellaDiTesto 4">
            <a:extLst>
              <a:ext uri="{FF2B5EF4-FFF2-40B4-BE49-F238E27FC236}">
                <a16:creationId xmlns:a16="http://schemas.microsoft.com/office/drawing/2014/main" id="{323217B1-07FD-4749-A20B-44B40764C48B}"/>
              </a:ext>
            </a:extLst>
          </p:cNvPr>
          <p:cNvSpPr txBox="1"/>
          <p:nvPr/>
        </p:nvSpPr>
        <p:spPr>
          <a:xfrm>
            <a:off x="1173804" y="1874196"/>
            <a:ext cx="184731" cy="369332"/>
          </a:xfrm>
          <a:prstGeom prst="rect">
            <a:avLst/>
          </a:prstGeom>
          <a:noFill/>
        </p:spPr>
        <p:txBody>
          <a:bodyPr wrap="none" rtlCol="0">
            <a:spAutoFit/>
          </a:bodyPr>
          <a:lstStyle/>
          <a:p>
            <a:endParaRPr lang="it-IT" dirty="0"/>
          </a:p>
        </p:txBody>
      </p:sp>
      <p:pic>
        <p:nvPicPr>
          <p:cNvPr id="7" name="Picture 2">
            <a:extLst>
              <a:ext uri="{FF2B5EF4-FFF2-40B4-BE49-F238E27FC236}">
                <a16:creationId xmlns:a16="http://schemas.microsoft.com/office/drawing/2014/main" id="{6404D2A3-335B-844C-B406-317F4D0569CE}"/>
              </a:ext>
            </a:extLst>
          </p:cNvPr>
          <p:cNvPicPr>
            <a:picLocks noChangeAspect="1" noChangeArrowheads="1"/>
          </p:cNvPicPr>
          <p:nvPr/>
        </p:nvPicPr>
        <p:blipFill>
          <a:blip r:embed="rId2">
            <a:lum contrast="10000"/>
          </a:blip>
          <a:srcRect/>
          <a:stretch>
            <a:fillRect/>
          </a:stretch>
        </p:blipFill>
        <p:spPr bwMode="auto">
          <a:xfrm>
            <a:off x="283653" y="1013254"/>
            <a:ext cx="1780302" cy="1411802"/>
          </a:xfrm>
          <a:prstGeom prst="rect">
            <a:avLst/>
          </a:prstGeom>
          <a:noFill/>
          <a:ln w="9525">
            <a:noFill/>
            <a:miter lim="800000"/>
            <a:headEnd/>
            <a:tailEnd/>
          </a:ln>
          <a:effectLst/>
        </p:spPr>
      </p:pic>
    </p:spTree>
    <p:extLst>
      <p:ext uri="{BB962C8B-B14F-4D97-AF65-F5344CB8AC3E}">
        <p14:creationId xmlns:p14="http://schemas.microsoft.com/office/powerpoint/2010/main" val="2952141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54553" y="836419"/>
            <a:ext cx="7590837" cy="4801314"/>
          </a:xfrm>
          <a:prstGeom prst="rect">
            <a:avLst/>
          </a:prstGeom>
          <a:noFill/>
        </p:spPr>
        <p:txBody>
          <a:bodyPr wrap="square" rtlCol="0">
            <a:spAutoFit/>
          </a:bodyPr>
          <a:lstStyle/>
          <a:p>
            <a:pPr algn="ctr"/>
            <a:r>
              <a:rPr lang="en-US" sz="2000" b="1" dirty="0">
                <a:solidFill>
                  <a:srgbClr val="FF0000"/>
                </a:solidFill>
              </a:rPr>
              <a:t>10. Timing and indications for the choice of pilot </a:t>
            </a:r>
            <a:r>
              <a:rPr lang="en-US" b="1" dirty="0">
                <a:solidFill>
                  <a:srgbClr val="FF0000"/>
                </a:solidFill>
              </a:rPr>
              <a:t>areas</a:t>
            </a:r>
            <a:endParaRPr lang="it-IT" b="1" dirty="0">
              <a:solidFill>
                <a:srgbClr val="FF0000"/>
              </a:solidFill>
            </a:endParaRPr>
          </a:p>
          <a:p>
            <a:r>
              <a:rPr lang="en-US" dirty="0"/>
              <a:t> </a:t>
            </a:r>
            <a:endParaRPr lang="it-IT" dirty="0"/>
          </a:p>
          <a:p>
            <a:pPr algn="just"/>
            <a:r>
              <a:rPr lang="en-US" dirty="0"/>
              <a:t>Each partner must identify and apply for an area comprising at least 3 rural municipalities, located in areas of great environmental importance (river and lake basins, mountain and hilly areas), belonging to the same territorial socio-economic system, in order to achieve the project target value (35 municipalities involved, among all partners). The important thing is that it shall be a homogeneous area (with similar characteristics), rural, and engageable because of its potential for tourism development and enhancement.</a:t>
            </a:r>
            <a:endParaRPr lang="it-IT" dirty="0"/>
          </a:p>
          <a:p>
            <a:pPr algn="just"/>
            <a:r>
              <a:rPr lang="en-US" dirty="0"/>
              <a:t> </a:t>
            </a:r>
            <a:endParaRPr lang="it-IT" dirty="0"/>
          </a:p>
          <a:p>
            <a:pPr algn="just"/>
            <a:r>
              <a:rPr lang="en-US" dirty="0">
                <a:solidFill>
                  <a:srgbClr val="0070C0"/>
                </a:solidFill>
              </a:rPr>
              <a:t>Each Partner must identify the pilot territories by </a:t>
            </a:r>
            <a:r>
              <a:rPr lang="en-US" b="1" dirty="0">
                <a:solidFill>
                  <a:srgbClr val="0070C0"/>
                </a:solidFill>
              </a:rPr>
              <a:t>May 15, 2020 </a:t>
            </a:r>
            <a:r>
              <a:rPr lang="en-US" dirty="0"/>
              <a:t>(by returning the enclosed application form to BAI). On the occasion of the kick-off meeting, each Partner will present the territorial characteristics to all others. It is suggested to use descriptive slides, with photos of the territory and villages. Maximum time for presentation: 5 minutes.</a:t>
            </a:r>
            <a:endParaRPr lang="it-IT" dirty="0"/>
          </a:p>
          <a:p>
            <a:pPr algn="just"/>
            <a:r>
              <a:rPr lang="en-US" dirty="0"/>
              <a:t> </a:t>
            </a: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11</a:t>
            </a:fld>
            <a:endParaRPr lang="it-IT" dirty="0"/>
          </a:p>
        </p:txBody>
      </p:sp>
      <p:pic>
        <p:nvPicPr>
          <p:cNvPr id="5" name="Picture 2">
            <a:extLst>
              <a:ext uri="{FF2B5EF4-FFF2-40B4-BE49-F238E27FC236}">
                <a16:creationId xmlns:a16="http://schemas.microsoft.com/office/drawing/2014/main" id="{DA7C1D87-EE47-C241-8A49-70B5FB006A5E}"/>
              </a:ext>
            </a:extLst>
          </p:cNvPr>
          <p:cNvPicPr>
            <a:picLocks noChangeAspect="1" noChangeArrowheads="1"/>
          </p:cNvPicPr>
          <p:nvPr/>
        </p:nvPicPr>
        <p:blipFill>
          <a:blip r:embed="rId2">
            <a:lum contrast="10000"/>
          </a:blip>
          <a:srcRect/>
          <a:stretch>
            <a:fillRect/>
          </a:stretch>
        </p:blipFill>
        <p:spPr bwMode="auto">
          <a:xfrm>
            <a:off x="316079" y="836419"/>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1345102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080680" y="894626"/>
            <a:ext cx="6694008" cy="4524315"/>
          </a:xfrm>
          <a:prstGeom prst="rect">
            <a:avLst/>
          </a:prstGeom>
          <a:noFill/>
        </p:spPr>
        <p:txBody>
          <a:bodyPr wrap="square" rtlCol="0">
            <a:spAutoFit/>
          </a:bodyPr>
          <a:lstStyle/>
          <a:p>
            <a:pPr algn="ctr"/>
            <a:r>
              <a:rPr lang="en-US" sz="2000" b="1" dirty="0">
                <a:solidFill>
                  <a:srgbClr val="FF0000"/>
                </a:solidFill>
              </a:rPr>
              <a:t>1. The territories involved in ADRIONET</a:t>
            </a:r>
            <a:endParaRPr lang="it-IT" sz="2000" b="1" dirty="0">
              <a:solidFill>
                <a:srgbClr val="FF0000"/>
              </a:solidFill>
            </a:endParaRPr>
          </a:p>
          <a:p>
            <a:r>
              <a:rPr lang="en-US" dirty="0"/>
              <a:t> </a:t>
            </a:r>
            <a:endParaRPr lang="it-IT" dirty="0"/>
          </a:p>
          <a:p>
            <a:pPr algn="just"/>
            <a:r>
              <a:rPr lang="en-US" dirty="0"/>
              <a:t>The territories involved in </a:t>
            </a:r>
            <a:r>
              <a:rPr lang="en-US" dirty="0" err="1"/>
              <a:t>Adrionet</a:t>
            </a:r>
            <a:r>
              <a:rPr lang="en-US" dirty="0"/>
              <a:t> are full of small authentic villages, often located in extraordinarily beautiful places (river basins, mountains, hills, peripheral rural or marginal areas), in some cases at risk of depopulation and abandonment,</a:t>
            </a:r>
            <a:endParaRPr lang="it-IT" dirty="0"/>
          </a:p>
          <a:p>
            <a:pPr algn="just"/>
            <a:r>
              <a:rPr lang="en-US" dirty="0"/>
              <a:t> </a:t>
            </a:r>
            <a:endParaRPr lang="it-IT" dirty="0"/>
          </a:p>
          <a:p>
            <a:pPr algn="just"/>
            <a:r>
              <a:rPr lang="en-US" dirty="0"/>
              <a:t>These villages represent an asset of social, cultural and environmental  primary </a:t>
            </a:r>
            <a:r>
              <a:rPr lang="en-US" dirty="0" err="1"/>
              <a:t>omportance</a:t>
            </a:r>
            <a:r>
              <a:rPr lang="en-US" dirty="0"/>
              <a:t>, a repository of local micro-stories and identities, productive know-how, food and artisan traditions, which should be more and more intensely involved in regional strategies and actions for conservation and enhancement, through models of sustainable settlement that enhance the existing cultural and natural heritage.</a:t>
            </a:r>
            <a:endParaRPr lang="it-IT" dirty="0"/>
          </a:p>
          <a:p>
            <a:pPr marL="285750" indent="-285750" algn="just">
              <a:buFont typeface="Arial"/>
              <a:buChar char="•"/>
            </a:pP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2</a:t>
            </a:fld>
            <a:endParaRPr lang="it-IT" dirty="0"/>
          </a:p>
        </p:txBody>
      </p:sp>
      <p:pic>
        <p:nvPicPr>
          <p:cNvPr id="5" name="Picture 2">
            <a:extLst>
              <a:ext uri="{FF2B5EF4-FFF2-40B4-BE49-F238E27FC236}">
                <a16:creationId xmlns:a16="http://schemas.microsoft.com/office/drawing/2014/main" id="{6450092F-72F4-AF4D-BAA4-B48E0C0F3F73}"/>
              </a:ext>
            </a:extLst>
          </p:cNvPr>
          <p:cNvPicPr>
            <a:picLocks noChangeAspect="1" noChangeArrowheads="1"/>
          </p:cNvPicPr>
          <p:nvPr/>
        </p:nvPicPr>
        <p:blipFill>
          <a:blip r:embed="rId2">
            <a:lum contrast="10000"/>
          </a:blip>
          <a:srcRect/>
          <a:stretch>
            <a:fillRect/>
          </a:stretch>
        </p:blipFill>
        <p:spPr bwMode="auto">
          <a:xfrm>
            <a:off x="330740" y="894626"/>
            <a:ext cx="1792922" cy="1399338"/>
          </a:xfrm>
          <a:prstGeom prst="rect">
            <a:avLst/>
          </a:prstGeom>
          <a:noFill/>
          <a:ln w="9525">
            <a:noFill/>
            <a:miter lim="800000"/>
            <a:headEnd/>
            <a:tailEnd/>
          </a:ln>
          <a:effectLst/>
        </p:spPr>
      </p:pic>
    </p:spTree>
    <p:extLst>
      <p:ext uri="{BB962C8B-B14F-4D97-AF65-F5344CB8AC3E}">
        <p14:creationId xmlns:p14="http://schemas.microsoft.com/office/powerpoint/2010/main" val="1392564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84974" y="816168"/>
            <a:ext cx="7089714" cy="5663089"/>
          </a:xfrm>
          <a:prstGeom prst="rect">
            <a:avLst/>
          </a:prstGeom>
          <a:noFill/>
        </p:spPr>
        <p:txBody>
          <a:bodyPr wrap="square" rtlCol="0">
            <a:spAutoFit/>
          </a:bodyPr>
          <a:lstStyle/>
          <a:p>
            <a:pPr algn="ctr"/>
            <a:r>
              <a:rPr lang="en-US" sz="2000" b="1" dirty="0">
                <a:solidFill>
                  <a:srgbClr val="FF0000"/>
                </a:solidFill>
              </a:rPr>
              <a:t>2. The general objective of the project</a:t>
            </a:r>
            <a:endParaRPr lang="it-IT" sz="2000" b="1" dirty="0">
              <a:solidFill>
                <a:srgbClr val="FF0000"/>
              </a:solidFill>
            </a:endParaRPr>
          </a:p>
          <a:p>
            <a:r>
              <a:rPr lang="en-US" dirty="0"/>
              <a:t> </a:t>
            </a:r>
            <a:endParaRPr lang="it-IT" dirty="0"/>
          </a:p>
          <a:p>
            <a:pPr algn="just"/>
            <a:r>
              <a:rPr lang="en-US" dirty="0"/>
              <a:t>The main project objective is to overcome the current marginalization, fragmentation and under-enhancement of these territories through the promotion at transnational level of a development model based on social, environmental and economic sustainability, also achieved through the conservation of natural and cultural heritage.</a:t>
            </a:r>
            <a:endParaRPr lang="it-IT" dirty="0"/>
          </a:p>
          <a:p>
            <a:pPr algn="just"/>
            <a:r>
              <a:rPr lang="en-US" dirty="0"/>
              <a:t> </a:t>
            </a:r>
            <a:endParaRPr lang="it-IT" dirty="0"/>
          </a:p>
          <a:p>
            <a:pPr algn="just"/>
            <a:r>
              <a:rPr lang="en-US" dirty="0"/>
              <a:t>The project actions consist in the definition of a transnational strategy and in the realization of some pilot actions which will culminate in the creation of a transnational network of Authentic Villages - Hospital Communities, which will become permanent and operational even after the end of the project.</a:t>
            </a:r>
            <a:endParaRPr lang="it-IT" dirty="0"/>
          </a:p>
          <a:p>
            <a:pPr algn="just"/>
            <a:endParaRPr lang="en-US" dirty="0"/>
          </a:p>
          <a:p>
            <a:pPr algn="just"/>
            <a:r>
              <a:rPr lang="en-US" dirty="0"/>
              <a:t>Together with this, an online platform will be created to collect, document and disseminate the best European experiences on the integrated processes of territorial enhancement of natural and cultural landscapes in fragile and vulnerable territories.</a:t>
            </a:r>
            <a:endParaRPr lang="it-IT" dirty="0"/>
          </a:p>
          <a:p>
            <a:pPr algn="just"/>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3</a:t>
            </a:fld>
            <a:endParaRPr lang="it-IT" dirty="0"/>
          </a:p>
        </p:txBody>
      </p:sp>
      <p:pic>
        <p:nvPicPr>
          <p:cNvPr id="5" name="Picture 2">
            <a:extLst>
              <a:ext uri="{FF2B5EF4-FFF2-40B4-BE49-F238E27FC236}">
                <a16:creationId xmlns:a16="http://schemas.microsoft.com/office/drawing/2014/main" id="{2681EADF-2222-4E41-BDDA-852E78622B3F}"/>
              </a:ext>
            </a:extLst>
          </p:cNvPr>
          <p:cNvPicPr>
            <a:picLocks noChangeAspect="1" noChangeArrowheads="1"/>
          </p:cNvPicPr>
          <p:nvPr/>
        </p:nvPicPr>
        <p:blipFill>
          <a:blip r:embed="rId2">
            <a:lum contrast="10000"/>
          </a:blip>
          <a:srcRect/>
          <a:stretch>
            <a:fillRect/>
          </a:stretch>
        </p:blipFill>
        <p:spPr bwMode="auto">
          <a:xfrm>
            <a:off x="403549" y="816168"/>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3069239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41051" y="816168"/>
            <a:ext cx="7590837" cy="5109091"/>
          </a:xfrm>
          <a:prstGeom prst="rect">
            <a:avLst/>
          </a:prstGeom>
          <a:noFill/>
        </p:spPr>
        <p:txBody>
          <a:bodyPr wrap="square" rtlCol="0">
            <a:spAutoFit/>
          </a:bodyPr>
          <a:lstStyle/>
          <a:p>
            <a:pPr algn="ctr"/>
            <a:r>
              <a:rPr lang="en-US" sz="2000" b="1" dirty="0">
                <a:solidFill>
                  <a:srgbClr val="FF0000"/>
                </a:solidFill>
              </a:rPr>
              <a:t>3. Villages as hospitable communities</a:t>
            </a:r>
            <a:endParaRPr lang="it-IT" sz="2000" b="1" dirty="0">
              <a:solidFill>
                <a:srgbClr val="FF0000"/>
              </a:solidFill>
            </a:endParaRPr>
          </a:p>
          <a:p>
            <a:r>
              <a:rPr lang="en-US" dirty="0"/>
              <a:t> </a:t>
            </a:r>
            <a:endParaRPr lang="it-IT" dirty="0"/>
          </a:p>
          <a:p>
            <a:pPr algn="just"/>
            <a:r>
              <a:rPr lang="en-US" sz="1600" dirty="0"/>
              <a:t>All this will be achieved through the local dissemination of the innovative concept of "hospitable community", in which the community itself assumes the role of driving force for local development; and organizing a widespread, professional welcome around its resources and values, able to make visitors live unique experiences and to remember when returning from the trip.</a:t>
            </a:r>
            <a:endParaRPr lang="it-IT" sz="1600" dirty="0"/>
          </a:p>
          <a:p>
            <a:pPr algn="just"/>
            <a:r>
              <a:rPr lang="en-US" sz="1600" dirty="0"/>
              <a:t> </a:t>
            </a:r>
            <a:endParaRPr lang="it-IT" sz="1600" dirty="0"/>
          </a:p>
          <a:p>
            <a:pPr algn="just"/>
            <a:r>
              <a:rPr lang="en-US" sz="1600" dirty="0"/>
              <a:t>Through a series of pilot actions, territory by territory, common solutions of territorial enhancement will be tested on the basis of a model of "authentic village".</a:t>
            </a:r>
            <a:endParaRPr lang="it-IT" sz="1600" dirty="0"/>
          </a:p>
          <a:p>
            <a:pPr algn="just"/>
            <a:r>
              <a:rPr lang="en-US" sz="1600" dirty="0"/>
              <a:t> </a:t>
            </a:r>
            <a:endParaRPr lang="it-IT" sz="1600" dirty="0"/>
          </a:p>
          <a:p>
            <a:pPr algn="just"/>
            <a:r>
              <a:rPr lang="en-US" sz="1600" dirty="0"/>
              <a:t>This model is pursued and practiced in Italy by the </a:t>
            </a:r>
            <a:r>
              <a:rPr lang="en-US" sz="1600" dirty="0" err="1"/>
              <a:t>Associazione</a:t>
            </a:r>
            <a:r>
              <a:rPr lang="en-US" sz="1600" dirty="0"/>
              <a:t> </a:t>
            </a:r>
            <a:r>
              <a:rPr lang="en-US" sz="1600" dirty="0" err="1"/>
              <a:t>Borghi</a:t>
            </a:r>
            <a:r>
              <a:rPr lang="en-US" sz="1600" dirty="0"/>
              <a:t> </a:t>
            </a:r>
            <a:r>
              <a:rPr lang="en-US" sz="1600" dirty="0" err="1"/>
              <a:t>Autentici</a:t>
            </a:r>
            <a:r>
              <a:rPr lang="en-US" sz="1600" dirty="0"/>
              <a:t> </a:t>
            </a:r>
            <a:r>
              <a:rPr lang="en-US" sz="1600" dirty="0" err="1"/>
              <a:t>d'Italia</a:t>
            </a:r>
            <a:r>
              <a:rPr lang="en-US" sz="1600" dirty="0"/>
              <a:t>, BAI (partner of </a:t>
            </a:r>
            <a:r>
              <a:rPr lang="en-US" sz="1600" dirty="0" err="1"/>
              <a:t>Adrionet</a:t>
            </a:r>
            <a:r>
              <a:rPr lang="en-US" sz="1600" dirty="0"/>
              <a:t>), a network of small and medium-sized municipalities constantly committed to improving and preserving the environmental quality, the quality of life of the resident population and enhancing the territories through a respectful use of the environment, its resources and its cultural, social prerogatives as well as its tourist vocations.</a:t>
            </a:r>
            <a:endParaRPr lang="it-IT" sz="1600" dirty="0"/>
          </a:p>
          <a:p>
            <a:pPr algn="just"/>
            <a:r>
              <a:rPr lang="en-US" sz="1600" dirty="0"/>
              <a:t> </a:t>
            </a:r>
            <a:endParaRPr lang="it-IT" sz="1600" dirty="0"/>
          </a:p>
          <a:p>
            <a:pPr algn="just"/>
            <a:r>
              <a:rPr lang="en-US" sz="1600" dirty="0"/>
              <a:t>Transnational cooperation will allow the networking of small scattered villages of the ADRION region and their transnational visibility.</a:t>
            </a:r>
            <a:endParaRPr lang="it-IT" sz="1600" dirty="0"/>
          </a:p>
        </p:txBody>
      </p:sp>
      <p:sp>
        <p:nvSpPr>
          <p:cNvPr id="3" name="Segnaposto numero diapositiva 2"/>
          <p:cNvSpPr>
            <a:spLocks noGrp="1"/>
          </p:cNvSpPr>
          <p:nvPr>
            <p:ph type="sldNum" sz="quarter" idx="12"/>
          </p:nvPr>
        </p:nvSpPr>
        <p:spPr/>
        <p:txBody>
          <a:bodyPr/>
          <a:lstStyle/>
          <a:p>
            <a:fld id="{D4DF9F02-4B35-1E43-A9C6-C1E518951915}" type="slidenum">
              <a:rPr lang="it-IT" smtClean="0"/>
              <a:pPr/>
              <a:t>4</a:t>
            </a:fld>
            <a:endParaRPr lang="it-IT" dirty="0"/>
          </a:p>
        </p:txBody>
      </p:sp>
      <p:pic>
        <p:nvPicPr>
          <p:cNvPr id="5" name="Picture 2">
            <a:extLst>
              <a:ext uri="{FF2B5EF4-FFF2-40B4-BE49-F238E27FC236}">
                <a16:creationId xmlns:a16="http://schemas.microsoft.com/office/drawing/2014/main" id="{71E57847-90AD-3D44-90D2-409EED747701}"/>
              </a:ext>
            </a:extLst>
          </p:cNvPr>
          <p:cNvPicPr>
            <a:picLocks noChangeAspect="1" noChangeArrowheads="1"/>
          </p:cNvPicPr>
          <p:nvPr/>
        </p:nvPicPr>
        <p:blipFill>
          <a:blip r:embed="rId2">
            <a:lum contrast="10000"/>
          </a:blip>
          <a:srcRect/>
          <a:stretch>
            <a:fillRect/>
          </a:stretch>
        </p:blipFill>
        <p:spPr bwMode="auto">
          <a:xfrm>
            <a:off x="306257" y="816168"/>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1663424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41050" y="816167"/>
            <a:ext cx="7590837" cy="3308598"/>
          </a:xfrm>
          <a:prstGeom prst="rect">
            <a:avLst/>
          </a:prstGeom>
          <a:noFill/>
        </p:spPr>
        <p:txBody>
          <a:bodyPr wrap="square" rtlCol="0">
            <a:spAutoFit/>
          </a:bodyPr>
          <a:lstStyle/>
          <a:p>
            <a:pPr algn="ctr"/>
            <a:r>
              <a:rPr lang="en-US" sz="2000" b="1" dirty="0">
                <a:solidFill>
                  <a:srgbClr val="FF0000"/>
                </a:solidFill>
              </a:rPr>
              <a:t>4. The participation of the inhabitants</a:t>
            </a:r>
            <a:endParaRPr lang="it-IT" sz="2000" b="1" dirty="0">
              <a:solidFill>
                <a:srgbClr val="FF0000"/>
              </a:solidFill>
            </a:endParaRPr>
          </a:p>
          <a:p>
            <a:r>
              <a:rPr lang="en-US" dirty="0"/>
              <a:t> </a:t>
            </a:r>
          </a:p>
          <a:p>
            <a:endParaRPr lang="en-US" dirty="0"/>
          </a:p>
          <a:p>
            <a:pPr algn="just">
              <a:lnSpc>
                <a:spcPct val="150000"/>
              </a:lnSpc>
            </a:pPr>
            <a:r>
              <a:rPr lang="en-US" dirty="0"/>
              <a:t>The participation and involvement of the inhabitants will be a central aspect of the entire project, through the promotion of real hospitable communities, understood as a set of local actors (public administrations, citizens, economic operators) interested in </a:t>
            </a:r>
            <a:r>
              <a:rPr lang="en-US" dirty="0" err="1"/>
              <a:t>systematising</a:t>
            </a:r>
            <a:r>
              <a:rPr lang="en-US" dirty="0"/>
              <a:t> and improving the network of available services, primarily for residents, and then for tourists.</a:t>
            </a: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5</a:t>
            </a:fld>
            <a:endParaRPr lang="it-IT" dirty="0"/>
          </a:p>
        </p:txBody>
      </p:sp>
      <p:pic>
        <p:nvPicPr>
          <p:cNvPr id="5" name="Picture 2">
            <a:extLst>
              <a:ext uri="{FF2B5EF4-FFF2-40B4-BE49-F238E27FC236}">
                <a16:creationId xmlns:a16="http://schemas.microsoft.com/office/drawing/2014/main" id="{970AB649-9E8D-D649-954F-9844854C4992}"/>
              </a:ext>
            </a:extLst>
          </p:cNvPr>
          <p:cNvPicPr>
            <a:picLocks noChangeAspect="1" noChangeArrowheads="1"/>
          </p:cNvPicPr>
          <p:nvPr/>
        </p:nvPicPr>
        <p:blipFill>
          <a:blip r:embed="rId2">
            <a:lum contrast="10000"/>
          </a:blip>
          <a:srcRect/>
          <a:stretch>
            <a:fillRect/>
          </a:stretch>
        </p:blipFill>
        <p:spPr bwMode="auto">
          <a:xfrm>
            <a:off x="333633" y="816167"/>
            <a:ext cx="1780302" cy="1309195"/>
          </a:xfrm>
          <a:prstGeom prst="rect">
            <a:avLst/>
          </a:prstGeom>
          <a:noFill/>
          <a:ln w="9525">
            <a:noFill/>
            <a:miter lim="800000"/>
            <a:headEnd/>
            <a:tailEnd/>
          </a:ln>
          <a:effectLst/>
        </p:spPr>
      </p:pic>
    </p:spTree>
    <p:extLst>
      <p:ext uri="{BB962C8B-B14F-4D97-AF65-F5344CB8AC3E}">
        <p14:creationId xmlns:p14="http://schemas.microsoft.com/office/powerpoint/2010/main" val="170354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48787" y="816167"/>
            <a:ext cx="7590837" cy="3754874"/>
          </a:xfrm>
          <a:prstGeom prst="rect">
            <a:avLst/>
          </a:prstGeom>
          <a:noFill/>
        </p:spPr>
        <p:txBody>
          <a:bodyPr wrap="square" rtlCol="0">
            <a:spAutoFit/>
          </a:bodyPr>
          <a:lstStyle/>
          <a:p>
            <a:pPr algn="ctr"/>
            <a:r>
              <a:rPr lang="en-US" sz="2000" b="1" dirty="0">
                <a:solidFill>
                  <a:srgbClr val="FF0000"/>
                </a:solidFill>
              </a:rPr>
              <a:t>5. Pilot actions to enhance villages: horizontal action</a:t>
            </a:r>
            <a:endParaRPr lang="it-IT" sz="2000" b="1" dirty="0">
              <a:solidFill>
                <a:srgbClr val="FF0000"/>
              </a:solidFill>
            </a:endParaRPr>
          </a:p>
          <a:p>
            <a:pPr algn="ctr"/>
            <a:r>
              <a:rPr lang="en-US" sz="2000" dirty="0">
                <a:solidFill>
                  <a:srgbClr val="FF0000"/>
                </a:solidFill>
              </a:rPr>
              <a:t> </a:t>
            </a:r>
            <a:endParaRPr lang="it-IT" sz="2000" dirty="0">
              <a:solidFill>
                <a:srgbClr val="FF0000"/>
              </a:solidFill>
            </a:endParaRPr>
          </a:p>
          <a:p>
            <a:endParaRPr lang="en-US" dirty="0"/>
          </a:p>
          <a:p>
            <a:pPr>
              <a:lnSpc>
                <a:spcPct val="150000"/>
              </a:lnSpc>
            </a:pPr>
            <a:r>
              <a:rPr lang="en-US" dirty="0"/>
              <a:t>Pilot actions shall create the conditions for the construction and functioning of the local coalition of actors (restaurants, hotels, producers, shops, associations, guides, local administration, travel agencies, etc.) able to "organize" the tourist destination, manage the proposal of integrated tourist offers, implement and innovate experiential tourist offers, constantly communicate within and outside the territory the tourist and fruition proposals.</a:t>
            </a: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6</a:t>
            </a:fld>
            <a:endParaRPr lang="it-IT" dirty="0"/>
          </a:p>
        </p:txBody>
      </p:sp>
      <p:pic>
        <p:nvPicPr>
          <p:cNvPr id="5" name="Picture 2">
            <a:extLst>
              <a:ext uri="{FF2B5EF4-FFF2-40B4-BE49-F238E27FC236}">
                <a16:creationId xmlns:a16="http://schemas.microsoft.com/office/drawing/2014/main" id="{51508B0F-A081-AE4C-AA1B-51882AD9E245}"/>
              </a:ext>
            </a:extLst>
          </p:cNvPr>
          <p:cNvPicPr>
            <a:picLocks noChangeAspect="1" noChangeArrowheads="1"/>
          </p:cNvPicPr>
          <p:nvPr/>
        </p:nvPicPr>
        <p:blipFill>
          <a:blip r:embed="rId2">
            <a:lum contrast="10000"/>
          </a:blip>
          <a:srcRect/>
          <a:stretch>
            <a:fillRect/>
          </a:stretch>
        </p:blipFill>
        <p:spPr bwMode="auto">
          <a:xfrm>
            <a:off x="403549" y="816167"/>
            <a:ext cx="1780302" cy="1292661"/>
          </a:xfrm>
          <a:prstGeom prst="rect">
            <a:avLst/>
          </a:prstGeom>
          <a:noFill/>
          <a:ln w="9525">
            <a:noFill/>
            <a:miter lim="800000"/>
            <a:headEnd/>
            <a:tailEnd/>
          </a:ln>
          <a:effectLst/>
        </p:spPr>
      </p:pic>
    </p:spTree>
    <p:extLst>
      <p:ext uri="{BB962C8B-B14F-4D97-AF65-F5344CB8AC3E}">
        <p14:creationId xmlns:p14="http://schemas.microsoft.com/office/powerpoint/2010/main" val="1679351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459457" y="816168"/>
            <a:ext cx="7590837" cy="4616648"/>
          </a:xfrm>
          <a:prstGeom prst="rect">
            <a:avLst/>
          </a:prstGeom>
          <a:noFill/>
        </p:spPr>
        <p:txBody>
          <a:bodyPr wrap="square" rtlCol="0">
            <a:spAutoFit/>
          </a:bodyPr>
          <a:lstStyle/>
          <a:p>
            <a:pPr algn="ctr"/>
            <a:r>
              <a:rPr lang="en-US" sz="2000" b="1" dirty="0">
                <a:solidFill>
                  <a:srgbClr val="FF0000"/>
                </a:solidFill>
              </a:rPr>
              <a:t>6. Pilot actions to enhance the villages:</a:t>
            </a:r>
          </a:p>
          <a:p>
            <a:pPr algn="ctr"/>
            <a:r>
              <a:rPr lang="en-US" sz="2000" b="1" dirty="0">
                <a:solidFill>
                  <a:srgbClr val="FF0000"/>
                </a:solidFill>
              </a:rPr>
              <a:t>demonstration actions</a:t>
            </a:r>
            <a:endParaRPr lang="it-IT" sz="2000" b="1" dirty="0">
              <a:solidFill>
                <a:srgbClr val="FF0000"/>
              </a:solidFill>
            </a:endParaRPr>
          </a:p>
          <a:p>
            <a:pPr algn="ctr"/>
            <a:r>
              <a:rPr lang="en-US" sz="2000" dirty="0">
                <a:solidFill>
                  <a:srgbClr val="FF0000"/>
                </a:solidFill>
              </a:rPr>
              <a:t> </a:t>
            </a:r>
            <a:endParaRPr lang="it-IT" sz="2000" dirty="0">
              <a:solidFill>
                <a:srgbClr val="FF0000"/>
              </a:solidFill>
            </a:endParaRPr>
          </a:p>
          <a:p>
            <a:r>
              <a:rPr lang="en-US" dirty="0"/>
              <a:t> </a:t>
            </a:r>
            <a:endParaRPr lang="it-IT" dirty="0"/>
          </a:p>
          <a:p>
            <a:pPr algn="ctr"/>
            <a:r>
              <a:rPr lang="en-US" dirty="0">
                <a:solidFill>
                  <a:srgbClr val="00B0F0"/>
                </a:solidFill>
              </a:rPr>
              <a:t>Local demonstration pilot actions will focus, by way of example, on:</a:t>
            </a:r>
            <a:endParaRPr lang="it-IT" dirty="0">
              <a:solidFill>
                <a:srgbClr val="00B0F0"/>
              </a:solidFill>
            </a:endParaRPr>
          </a:p>
          <a:p>
            <a:pPr algn="ctr"/>
            <a:r>
              <a:rPr lang="en-US" dirty="0"/>
              <a:t> </a:t>
            </a:r>
            <a:endParaRPr lang="it-IT" dirty="0"/>
          </a:p>
          <a:p>
            <a:pPr algn="just"/>
            <a:r>
              <a:rPr lang="en-US" dirty="0"/>
              <a:t>• enhancement of the cultural and natural heritage through integrated fruition experiences, for example between museums, archaeological sites, natural areas, local producers, also with the application of innovative technologies;</a:t>
            </a:r>
            <a:endParaRPr lang="it-IT" dirty="0"/>
          </a:p>
          <a:p>
            <a:pPr algn="just"/>
            <a:endParaRPr lang="en-US" dirty="0"/>
          </a:p>
          <a:p>
            <a:pPr algn="just"/>
            <a:r>
              <a:rPr lang="en-US" dirty="0"/>
              <a:t>• creation of experiential tourist proposals that also enhance the local know-how and the desire to learn skills-manual skills, production techniques from visitors (bread, pasta, traditional local dishes, woodworking, knitting, participation the collection of agricultural products, etc.);</a:t>
            </a:r>
            <a:endParaRPr lang="it-IT" dirty="0"/>
          </a:p>
          <a:p>
            <a:pPr marL="285750" indent="-285750" algn="just">
              <a:buFont typeface="Arial"/>
              <a:buChar char="•"/>
            </a:pP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7</a:t>
            </a:fld>
            <a:endParaRPr lang="it-IT" dirty="0"/>
          </a:p>
        </p:txBody>
      </p:sp>
      <p:pic>
        <p:nvPicPr>
          <p:cNvPr id="5" name="Picture 2">
            <a:extLst>
              <a:ext uri="{FF2B5EF4-FFF2-40B4-BE49-F238E27FC236}">
                <a16:creationId xmlns:a16="http://schemas.microsoft.com/office/drawing/2014/main" id="{0F7362CB-5DAE-5441-AD74-CD31E324BD0D}"/>
              </a:ext>
            </a:extLst>
          </p:cNvPr>
          <p:cNvPicPr>
            <a:picLocks noChangeAspect="1" noChangeArrowheads="1"/>
          </p:cNvPicPr>
          <p:nvPr/>
        </p:nvPicPr>
        <p:blipFill>
          <a:blip r:embed="rId2">
            <a:lum contrast="10000"/>
          </a:blip>
          <a:srcRect/>
          <a:stretch>
            <a:fillRect/>
          </a:stretch>
        </p:blipFill>
        <p:spPr bwMode="auto">
          <a:xfrm>
            <a:off x="403549" y="816168"/>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2178514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391363" y="816168"/>
            <a:ext cx="7590837" cy="4616648"/>
          </a:xfrm>
          <a:prstGeom prst="rect">
            <a:avLst/>
          </a:prstGeom>
          <a:noFill/>
        </p:spPr>
        <p:txBody>
          <a:bodyPr wrap="square" rtlCol="0">
            <a:spAutoFit/>
          </a:bodyPr>
          <a:lstStyle/>
          <a:p>
            <a:pPr algn="ctr"/>
            <a:r>
              <a:rPr lang="en-US" sz="2000" b="1" dirty="0">
                <a:solidFill>
                  <a:srgbClr val="FF0000"/>
                </a:solidFill>
              </a:rPr>
              <a:t>7. Pilot actions to enhance the villages:</a:t>
            </a:r>
          </a:p>
          <a:p>
            <a:pPr algn="ctr"/>
            <a:r>
              <a:rPr lang="en-US" sz="2000" b="1" dirty="0">
                <a:solidFill>
                  <a:srgbClr val="FF0000"/>
                </a:solidFill>
              </a:rPr>
              <a:t>demonstration actions</a:t>
            </a:r>
            <a:endParaRPr lang="it-IT" sz="2000" b="1" dirty="0">
              <a:solidFill>
                <a:srgbClr val="FF0000"/>
              </a:solidFill>
            </a:endParaRPr>
          </a:p>
          <a:p>
            <a:pPr algn="ctr"/>
            <a:r>
              <a:rPr lang="en-US" sz="2000" dirty="0">
                <a:solidFill>
                  <a:srgbClr val="FF0000"/>
                </a:solidFill>
              </a:rPr>
              <a:t> </a:t>
            </a:r>
            <a:endParaRPr lang="it-IT" sz="2000" dirty="0">
              <a:solidFill>
                <a:srgbClr val="FF0000"/>
              </a:solidFill>
            </a:endParaRPr>
          </a:p>
          <a:p>
            <a:pPr algn="ctr"/>
            <a:r>
              <a:rPr lang="en-US" dirty="0">
                <a:solidFill>
                  <a:srgbClr val="00B0F0"/>
                </a:solidFill>
              </a:rPr>
              <a:t>Local demonstration pilot actions will focus, by way of example, on:</a:t>
            </a:r>
            <a:endParaRPr lang="it-IT" dirty="0">
              <a:solidFill>
                <a:srgbClr val="00B0F0"/>
              </a:solidFill>
            </a:endParaRPr>
          </a:p>
          <a:p>
            <a:pPr algn="just"/>
            <a:r>
              <a:rPr lang="en-US" dirty="0"/>
              <a:t> </a:t>
            </a:r>
            <a:endParaRPr lang="it-IT" dirty="0"/>
          </a:p>
          <a:p>
            <a:pPr algn="just"/>
            <a:r>
              <a:rPr lang="en-US" dirty="0"/>
              <a:t>• introduction of new services / creation of "service networks" fueled by "active citizenship" practices, aimed in particular at improving the quality of hospitality towards visitors (for example, transport by call, single ticket to cultural sites, assistance of various kinds)</a:t>
            </a:r>
            <a:endParaRPr lang="it-IT" dirty="0"/>
          </a:p>
          <a:p>
            <a:pPr algn="just"/>
            <a:endParaRPr lang="en-US" dirty="0"/>
          </a:p>
          <a:p>
            <a:pPr algn="just"/>
            <a:r>
              <a:rPr lang="en-US" dirty="0"/>
              <a:t>• the design and installation of integrated information services / systems / products (road signs of places to visit)</a:t>
            </a:r>
            <a:endParaRPr lang="it-IT" dirty="0"/>
          </a:p>
          <a:p>
            <a:pPr algn="just"/>
            <a:endParaRPr lang="en-US" dirty="0"/>
          </a:p>
          <a:p>
            <a:pPr algn="just"/>
            <a:r>
              <a:rPr lang="en-US" dirty="0"/>
              <a:t>• suggestions from partners, with respect to the needs of their territories.</a:t>
            </a:r>
            <a:endParaRPr lang="it-IT" dirty="0"/>
          </a:p>
          <a:p>
            <a:pPr marL="285750" indent="-285750" algn="just">
              <a:buFont typeface="Arial"/>
              <a:buChar char="•"/>
            </a:pP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8</a:t>
            </a:fld>
            <a:endParaRPr lang="it-IT" dirty="0"/>
          </a:p>
        </p:txBody>
      </p:sp>
      <p:pic>
        <p:nvPicPr>
          <p:cNvPr id="5" name="Picture 2">
            <a:extLst>
              <a:ext uri="{FF2B5EF4-FFF2-40B4-BE49-F238E27FC236}">
                <a16:creationId xmlns:a16="http://schemas.microsoft.com/office/drawing/2014/main" id="{3CDD8FF5-31E6-6D4B-843C-2F07A2D90FAB}"/>
              </a:ext>
            </a:extLst>
          </p:cNvPr>
          <p:cNvPicPr>
            <a:picLocks noChangeAspect="1" noChangeArrowheads="1"/>
          </p:cNvPicPr>
          <p:nvPr/>
        </p:nvPicPr>
        <p:blipFill>
          <a:blip r:embed="rId2">
            <a:lum contrast="10000"/>
          </a:blip>
          <a:srcRect/>
          <a:stretch>
            <a:fillRect/>
          </a:stretch>
        </p:blipFill>
        <p:spPr bwMode="auto">
          <a:xfrm>
            <a:off x="272257" y="816168"/>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1284914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29840" y="816168"/>
            <a:ext cx="7590837" cy="5139869"/>
          </a:xfrm>
          <a:prstGeom prst="rect">
            <a:avLst/>
          </a:prstGeom>
          <a:noFill/>
        </p:spPr>
        <p:txBody>
          <a:bodyPr wrap="square" rtlCol="0">
            <a:spAutoFit/>
          </a:bodyPr>
          <a:lstStyle/>
          <a:p>
            <a:pPr algn="ctr"/>
            <a:r>
              <a:rPr lang="en-US" sz="2000" b="1" dirty="0">
                <a:solidFill>
                  <a:srgbClr val="FF0000"/>
                </a:solidFill>
              </a:rPr>
              <a:t>8. The initial role of the partners:</a:t>
            </a:r>
          </a:p>
          <a:p>
            <a:pPr algn="ctr"/>
            <a:r>
              <a:rPr lang="en-US" sz="2000" b="1" dirty="0">
                <a:solidFill>
                  <a:srgbClr val="FF0000"/>
                </a:solidFill>
              </a:rPr>
              <a:t>the choice of the pilot areas</a:t>
            </a:r>
            <a:endParaRPr lang="it-IT" sz="2000" b="1" dirty="0">
              <a:solidFill>
                <a:srgbClr val="FF0000"/>
              </a:solidFill>
            </a:endParaRPr>
          </a:p>
          <a:p>
            <a:r>
              <a:rPr lang="en-US" dirty="0"/>
              <a:t> </a:t>
            </a:r>
            <a:endParaRPr lang="it-IT" dirty="0"/>
          </a:p>
          <a:p>
            <a:endParaRPr lang="en-US" dirty="0"/>
          </a:p>
          <a:p>
            <a:pPr algn="just"/>
            <a:r>
              <a:rPr lang="en-US" dirty="0"/>
              <a:t>The individual regional authorities must first identify specific regional pilot areas in which the transversal activities of the project will be carried out, in order to test the various initiatives in these territories, and in order to then be able to replicate them in other areas of the country with similar characteristics.</a:t>
            </a:r>
            <a:endParaRPr lang="it-IT" dirty="0"/>
          </a:p>
          <a:p>
            <a:pPr algn="just"/>
            <a:r>
              <a:rPr lang="en-US" dirty="0"/>
              <a:t> </a:t>
            </a:r>
            <a:endParaRPr lang="it-IT" dirty="0"/>
          </a:p>
          <a:p>
            <a:pPr algn="just"/>
            <a:r>
              <a:rPr lang="en-US" dirty="0"/>
              <a:t>The small scattered villages located in the territories concerned, alone, do not have size, experiences, skills and competences, necessary to achieve the main objective of the project: while the profile of the regional organizations is appropriate to start and manage the commissioning network of local processes, to support them from an institutional and financial point of view, and to create the first level of authentic villages.</a:t>
            </a:r>
            <a:endParaRPr lang="it-IT" dirty="0"/>
          </a:p>
          <a:p>
            <a:pPr algn="just"/>
            <a:r>
              <a:rPr lang="en-US" dirty="0"/>
              <a:t> </a:t>
            </a:r>
            <a:endParaRPr lang="it-IT" dirty="0"/>
          </a:p>
          <a:p>
            <a:pPr marL="285750" indent="-285750" algn="just">
              <a:buFont typeface="Arial"/>
              <a:buChar char="•"/>
            </a:pPr>
            <a:endParaRPr lang="it-IT" dirty="0"/>
          </a:p>
          <a:p>
            <a:pPr marL="285750" indent="-285750" algn="just">
              <a:buFont typeface="Arial"/>
              <a:buChar char="•"/>
            </a:pPr>
            <a:endParaRPr lang="it-IT" dirty="0">
              <a:solidFill>
                <a:srgbClr val="FF0000"/>
              </a:solidFill>
            </a:endParaRPr>
          </a:p>
        </p:txBody>
      </p:sp>
      <p:sp>
        <p:nvSpPr>
          <p:cNvPr id="3" name="Segnaposto numero diapositiva 2"/>
          <p:cNvSpPr>
            <a:spLocks noGrp="1"/>
          </p:cNvSpPr>
          <p:nvPr>
            <p:ph type="sldNum" sz="quarter" idx="12"/>
          </p:nvPr>
        </p:nvSpPr>
        <p:spPr/>
        <p:txBody>
          <a:bodyPr/>
          <a:lstStyle/>
          <a:p>
            <a:fld id="{D4DF9F02-4B35-1E43-A9C6-C1E518951915}" type="slidenum">
              <a:rPr lang="it-IT" smtClean="0"/>
              <a:pPr/>
              <a:t>9</a:t>
            </a:fld>
            <a:endParaRPr lang="it-IT" dirty="0"/>
          </a:p>
        </p:txBody>
      </p:sp>
      <p:pic>
        <p:nvPicPr>
          <p:cNvPr id="5" name="Picture 2">
            <a:extLst>
              <a:ext uri="{FF2B5EF4-FFF2-40B4-BE49-F238E27FC236}">
                <a16:creationId xmlns:a16="http://schemas.microsoft.com/office/drawing/2014/main" id="{DF0AE0C1-3271-ED45-A99F-A7F1082EF048}"/>
              </a:ext>
            </a:extLst>
          </p:cNvPr>
          <p:cNvPicPr>
            <a:picLocks noChangeAspect="1" noChangeArrowheads="1"/>
          </p:cNvPicPr>
          <p:nvPr/>
        </p:nvPicPr>
        <p:blipFill>
          <a:blip r:embed="rId2">
            <a:lum contrast="10000"/>
          </a:blip>
          <a:srcRect/>
          <a:stretch>
            <a:fillRect/>
          </a:stretch>
        </p:blipFill>
        <p:spPr bwMode="auto">
          <a:xfrm>
            <a:off x="403549" y="816168"/>
            <a:ext cx="1780302" cy="1389488"/>
          </a:xfrm>
          <a:prstGeom prst="rect">
            <a:avLst/>
          </a:prstGeom>
          <a:noFill/>
          <a:ln w="9525">
            <a:noFill/>
            <a:miter lim="800000"/>
            <a:headEnd/>
            <a:tailEnd/>
          </a:ln>
          <a:effectLst/>
        </p:spPr>
      </p:pic>
    </p:spTree>
    <p:extLst>
      <p:ext uri="{BB962C8B-B14F-4D97-AF65-F5344CB8AC3E}">
        <p14:creationId xmlns:p14="http://schemas.microsoft.com/office/powerpoint/2010/main" val="328686065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102</Words>
  <Application>Microsoft Office PowerPoint</Application>
  <PresentationFormat>Widescreen</PresentationFormat>
  <Paragraphs>82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Tema di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Enida Čamdžić-Čolak</cp:lastModifiedBy>
  <cp:revision>5</cp:revision>
  <dcterms:created xsi:type="dcterms:W3CDTF">2020-04-15T14:23:12Z</dcterms:created>
  <dcterms:modified xsi:type="dcterms:W3CDTF">2020-05-26T06:12:38Z</dcterms:modified>
</cp:coreProperties>
</file>